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9"/>
  </p:notesMasterIdLst>
  <p:sldIdLst>
    <p:sldId id="256" r:id="rId8"/>
    <p:sldId id="271" r:id="rId9"/>
    <p:sldId id="336" r:id="rId10"/>
    <p:sldId id="321" r:id="rId11"/>
    <p:sldId id="339" r:id="rId12"/>
    <p:sldId id="349" r:id="rId13"/>
    <p:sldId id="345" r:id="rId14"/>
    <p:sldId id="350" r:id="rId15"/>
    <p:sldId id="341" r:id="rId16"/>
    <p:sldId id="351" r:id="rId17"/>
    <p:sldId id="352" r:id="rId18"/>
    <p:sldId id="353" r:id="rId19"/>
    <p:sldId id="354" r:id="rId20"/>
    <p:sldId id="355" r:id="rId21"/>
    <p:sldId id="357" r:id="rId22"/>
    <p:sldId id="337" r:id="rId23"/>
    <p:sldId id="338" r:id="rId24"/>
    <p:sldId id="346" r:id="rId25"/>
    <p:sldId id="347" r:id="rId26"/>
    <p:sldId id="348" r:id="rId27"/>
    <p:sldId id="305" r:id="rId2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21"/>
            <p14:sldId id="339"/>
            <p14:sldId id="349"/>
            <p14:sldId id="345"/>
            <p14:sldId id="350"/>
            <p14:sldId id="341"/>
            <p14:sldId id="351"/>
            <p14:sldId id="352"/>
            <p14:sldId id="353"/>
            <p14:sldId id="354"/>
            <p14:sldId id="355"/>
            <p14:sldId id="357"/>
            <p14:sldId id="337"/>
            <p14:sldId id="338"/>
            <p14:sldId id="346"/>
            <p14:sldId id="347"/>
            <p14:sldId id="348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83849" autoAdjust="0"/>
  </p:normalViewPr>
  <p:slideViewPr>
    <p:cSldViewPr>
      <p:cViewPr varScale="1">
        <p:scale>
          <a:sx n="110" d="100"/>
          <a:sy n="110" d="100"/>
        </p:scale>
        <p:origin x="95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890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185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href</a:t>
            </a:r>
            <a:r>
              <a:rPr lang="en-US" dirty="0"/>
              <a:t> is the “hypertext reference” – the destination to load when the link is clicked.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#1 The link could be to a text file or word document or image or anything. Often another HTML page.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#2 The link could be to an external resource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#3 When you hover over a link the browser will show you the destination in the bottom left. You may not have noticed that.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#4 You can right click to get open-options (tab or window) just clicking replaces the current resource with the destination #5 like this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#6 Whatever the </a:t>
            </a:r>
            <a:r>
              <a:rPr lang="en-US" dirty="0" err="1"/>
              <a:t>href</a:t>
            </a:r>
            <a:r>
              <a:rPr lang="en-US" dirty="0"/>
              <a:t> is becomes the new URL as if you had copied and pasted it in. And you can bookmark 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if we want the image to appear on the page in line instead of all by itself?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“closing tag” like with the anchor. The “</a:t>
            </a:r>
            <a:r>
              <a:rPr lang="en-US" dirty="0" err="1"/>
              <a:t>src</a:t>
            </a:r>
            <a:r>
              <a:rPr lang="en-US" dirty="0"/>
              <a:t>” is the destination URL. The “</a:t>
            </a:r>
            <a:r>
              <a:rPr lang="en-US" dirty="0" err="1"/>
              <a:t>src</a:t>
            </a:r>
            <a:r>
              <a:rPr lang="en-US" dirty="0"/>
              <a:t>” could be an external URL.</a:t>
            </a:r>
          </a:p>
          <a:p>
            <a:endParaRPr lang="en-US" dirty="0"/>
          </a:p>
          <a:p>
            <a:r>
              <a:rPr lang="en-US" dirty="0"/>
              <a:t>As is the line shown places the store image on the page with its natural size.</a:t>
            </a:r>
          </a:p>
          <a:p>
            <a:endParaRPr lang="en-US" dirty="0"/>
          </a:p>
          <a:p>
            <a:r>
              <a:rPr lang="en-US" dirty="0"/>
              <a:t>#1 What happens if you have a bad URL? (or the URL has changed?)</a:t>
            </a:r>
          </a:p>
          <a:p>
            <a:endParaRPr lang="en-US" dirty="0"/>
          </a:p>
          <a:p>
            <a:r>
              <a:rPr lang="en-US" dirty="0"/>
              <a:t>#2 You get the little image place-holder from the browser</a:t>
            </a:r>
          </a:p>
          <a:p>
            <a:endParaRPr lang="en-US" dirty="0"/>
          </a:p>
          <a:p>
            <a:r>
              <a:rPr lang="en-US" dirty="0"/>
              <a:t>#3 There are several other optional attributes. The width is useful. Units are “pixels” It tells the browser to size the image width, and the height scales with it.</a:t>
            </a:r>
          </a:p>
          <a:p>
            <a:endParaRPr lang="en-US" dirty="0"/>
          </a:p>
          <a:p>
            <a:r>
              <a:rPr lang="en-US" dirty="0"/>
              <a:t>#4 Here are a couple of smaller “store” images</a:t>
            </a:r>
          </a:p>
          <a:p>
            <a:endParaRPr lang="en-US" dirty="0"/>
          </a:p>
          <a:p>
            <a:r>
              <a:rPr lang="en-US" dirty="0"/>
              <a:t>#5 The “alt” give you “alternate text” in case the image isn’t found or can’t be displayed</a:t>
            </a:r>
          </a:p>
          <a:p>
            <a:endParaRPr lang="en-US" dirty="0"/>
          </a:p>
          <a:p>
            <a:r>
              <a:rPr lang="en-US" dirty="0"/>
              <a:t>#6 Notice the browser still sets aside the 80x80 size. Now you see the alternate text. Since there is no “height” to scale, it assumes 80 height too.</a:t>
            </a:r>
          </a:p>
          <a:p>
            <a:endParaRPr lang="en-US" dirty="0"/>
          </a:p>
          <a:p>
            <a:r>
              <a:rPr lang="en-US" dirty="0"/>
              <a:t>How does the browser handle “</a:t>
            </a:r>
            <a:r>
              <a:rPr lang="en-US" dirty="0" err="1"/>
              <a:t>src</a:t>
            </a:r>
            <a:r>
              <a:rPr lang="en-US" dirty="0"/>
              <a:t>” that are not images? Give it a try:</a:t>
            </a:r>
          </a:p>
          <a:p>
            <a:endParaRPr lang="en-US" dirty="0"/>
          </a:p>
          <a:p>
            <a:r>
              <a:rPr lang="en-US" dirty="0"/>
              <a:t>#7 The store.html does exist</a:t>
            </a:r>
          </a:p>
          <a:p>
            <a:endParaRPr lang="en-US" dirty="0"/>
          </a:p>
          <a:p>
            <a:r>
              <a:rPr lang="en-US" dirty="0"/>
              <a:t>#8 But it treats it like an </a:t>
            </a:r>
            <a:r>
              <a:rPr lang="en-US" dirty="0" err="1"/>
              <a:t>undisplayable</a:t>
            </a:r>
            <a:r>
              <a:rPr lang="en-US" dirty="0"/>
              <a:t>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78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Lots of tabs of tools … all very useful … explore</a:t>
            </a:r>
          </a:p>
          <a:p>
            <a:endParaRPr lang="en-US" dirty="0"/>
          </a:p>
          <a:p>
            <a:r>
              <a:rPr lang="en-US" dirty="0"/>
              <a:t>The browser watches the URLs and shows the URL structure, which might loosely translate to directories.</a:t>
            </a:r>
          </a:p>
          <a:p>
            <a:endParaRPr lang="en-US" dirty="0"/>
          </a:p>
          <a:p>
            <a:r>
              <a:rPr lang="en-US" dirty="0"/>
              <a:t>#2 Here is the index.html loaded when you first get to the site</a:t>
            </a:r>
          </a:p>
          <a:p>
            <a:endParaRPr lang="en-US" dirty="0"/>
          </a:p>
          <a:p>
            <a:r>
              <a:rPr lang="en-US" dirty="0"/>
              <a:t>Lots of URL roots. Looks like the images are in separate directories “images” then “G/01” and “L”.</a:t>
            </a:r>
          </a:p>
          <a:p>
            <a:endParaRPr lang="en-US" dirty="0"/>
          </a:p>
          <a:p>
            <a:r>
              <a:rPr lang="en-US" dirty="0"/>
              <a:t>#3 You can click on resources here and the dev tool will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3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a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w3schools.com/tags/tag_img.asp" TargetMode="External"/><Relationship Id="rId4" Type="http://schemas.openxmlformats.org/officeDocument/2006/relationships/hyperlink" Target="https://www.w3schools.com/html/html_images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Links and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Links: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&lt;a&gt;</a:t>
            </a:r>
            <a:r>
              <a:rPr lang="en-US" dirty="0"/>
              <a:t> tag</a:t>
            </a:r>
          </a:p>
          <a:p>
            <a:pPr>
              <a:buFont typeface="Arial" charset="0"/>
              <a:buChar char="•"/>
            </a:pPr>
            <a:r>
              <a:rPr lang="en-US" dirty="0"/>
              <a:t>Images: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</a:t>
            </a:r>
            <a:r>
              <a:rPr lang="en-US" dirty="0"/>
              <a:t>tag</a:t>
            </a:r>
          </a:p>
          <a:p>
            <a:pPr>
              <a:buFont typeface="Arial" charset="0"/>
              <a:buChar char="•"/>
            </a:pPr>
            <a:r>
              <a:rPr lang="en-US" dirty="0"/>
              <a:t>Organizing web files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0" y="1286330"/>
            <a:ext cx="4653321" cy="27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5014"/>
            <a:ext cx="3950090" cy="36385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17" y="1377088"/>
            <a:ext cx="1926499" cy="2790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038" y="2577830"/>
            <a:ext cx="2600000" cy="158095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392038" y="1276350"/>
            <a:ext cx="2008763" cy="40994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3200400" y="1686296"/>
            <a:ext cx="3200401" cy="14950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5638800" y="1686296"/>
            <a:ext cx="762001" cy="22570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6751"/>
            <a:ext cx="6019800" cy="42238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79834" y="856033"/>
            <a:ext cx="4473102" cy="31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1143000" y="2343150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2514600" y="2571750"/>
            <a:ext cx="1752600" cy="17526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4" y="65382"/>
            <a:ext cx="8033276" cy="609600"/>
          </a:xfrm>
        </p:spPr>
        <p:txBody>
          <a:bodyPr/>
          <a:lstStyle/>
          <a:p>
            <a:r>
              <a:rPr lang="en-US" dirty="0"/>
              <a:t>Organizing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05" y="180088"/>
            <a:ext cx="390809" cy="513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1514" y="1883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739" y="6940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myFiles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7596" y="27992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6587" y="196608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38400" y="3222824"/>
            <a:ext cx="160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store.jpg</a:t>
            </a:r>
          </a:p>
          <a:p>
            <a:r>
              <a:rPr lang="en-US" dirty="0"/>
              <a:t>pencil.jpg</a:t>
            </a:r>
          </a:p>
          <a:p>
            <a:r>
              <a:rPr lang="en-US" dirty="0"/>
              <a:t>pen.jpg</a:t>
            </a:r>
          </a:p>
          <a:p>
            <a:r>
              <a:rPr lang="en-US" dirty="0"/>
              <a:t>sundial.jpg</a:t>
            </a:r>
          </a:p>
          <a:p>
            <a:r>
              <a:rPr lang="en-US" dirty="0"/>
              <a:t>paper.jpg</a:t>
            </a:r>
          </a:p>
          <a:p>
            <a:r>
              <a:rPr lang="en-US" dirty="0"/>
              <a:t>notebook.jpg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53615" y="114238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store.html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8400" y="237498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info.html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53035" y="15277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items.html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31" y="716710"/>
            <a:ext cx="390809" cy="5133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1" y="2769956"/>
            <a:ext cx="390809" cy="5133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1" y="1941130"/>
            <a:ext cx="390809" cy="513301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2895600" y="971551"/>
            <a:ext cx="930588" cy="18577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26188" y="8787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“root” of the content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378489" y="716710"/>
            <a:ext cx="0" cy="3092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1826419" y="1219200"/>
            <a:ext cx="2381" cy="107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2190750" y="3283744"/>
            <a:ext cx="364" cy="15589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2234644" y="2382446"/>
            <a:ext cx="0" cy="1772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1378489" y="1025998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1828800" y="1327047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1828800" y="1712438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>
            <a:off x="1811667" y="2148687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1811667" y="3026606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2242995" y="2559648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2191114" y="3409950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</p:cNvCxnSpPr>
          <p:nvPr/>
        </p:nvCxnSpPr>
        <p:spPr>
          <a:xfrm>
            <a:off x="2182781" y="3714750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2178466" y="3993356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2186098" y="4250531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181960" y="4548187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2188826" y="4823618"/>
            <a:ext cx="2248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445" y="249896"/>
            <a:ext cx="2612661" cy="454818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66" y="1710933"/>
            <a:ext cx="1953618" cy="103338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081" y="2122903"/>
            <a:ext cx="3095238" cy="80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1826419" y="1328738"/>
            <a:ext cx="4762" cy="3845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1826419" y="1705161"/>
            <a:ext cx="0" cy="4435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1826419" y="2150269"/>
            <a:ext cx="0" cy="8763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705641" y="2484936"/>
            <a:ext cx="2012004" cy="31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3451104" y="2708681"/>
            <a:ext cx="2241543" cy="100606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H="1">
            <a:off x="3176217" y="2708681"/>
            <a:ext cx="2498415" cy="3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1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7" grpId="0"/>
      <p:bldP spid="32" grpId="0"/>
      <p:bldP spid="39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876800" cy="609600"/>
          </a:xfrm>
        </p:spPr>
        <p:txBody>
          <a:bodyPr/>
          <a:lstStyle/>
          <a:p>
            <a:r>
              <a:rPr lang="en-US" dirty="0"/>
              <a:t>Broken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276350"/>
            <a:ext cx="4038600" cy="266137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 to 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"store.jpg"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"images/store.jpg"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Did your pencil break ...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481" y="90701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27790"/>
            <a:ext cx="2514600" cy="4489343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>
            <a:off x="1136650" y="3003550"/>
            <a:ext cx="20637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0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876800" cy="609600"/>
          </a:xfrm>
        </p:spPr>
        <p:txBody>
          <a:bodyPr/>
          <a:lstStyle/>
          <a:p>
            <a:r>
              <a:rPr lang="en-US" dirty="0"/>
              <a:t>Broken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024653"/>
            <a:ext cx="4038600" cy="1466684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&lt;h2&gt;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Pencil, $0.25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&lt;/h2&gt;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"pencil.jpg"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"100px"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"images/pencil.jpg"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"100px"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Ticonderoga pencils!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81" y="6553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27790"/>
            <a:ext cx="2514600" cy="4489343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574675" y="1565275"/>
            <a:ext cx="31591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" y="3031959"/>
            <a:ext cx="4038600" cy="117403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 is a student-run, non-profit organization.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"sundial.jpg"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"../sundial.jpg"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081" y="266262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info.html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74675" y="3771900"/>
            <a:ext cx="20923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73" y="216007"/>
            <a:ext cx="2514600" cy="4489343"/>
          </a:xfrm>
          <a:prstGeom prst="rect">
            <a:avLst/>
          </a:prstGeom>
        </p:spPr>
      </p:pic>
      <p:sp>
        <p:nvSpPr>
          <p:cNvPr id="47" name="Rectangle: Rounded Corners 46"/>
          <p:cNvSpPr/>
          <p:nvPr/>
        </p:nvSpPr>
        <p:spPr>
          <a:xfrm>
            <a:off x="7500257" y="2347504"/>
            <a:ext cx="1066800" cy="3048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1936025"/>
            <a:ext cx="4038600" cy="343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"/images/sundial.jpg"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1123950"/>
            <a:ext cx="4038600" cy="3427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"../images/sundial.jpg"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584345"/>
            <a:ext cx="5638800" cy="3558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6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myFiles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/../../some/other/sundial.jpg"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797050" y="1459167"/>
            <a:ext cx="228600" cy="70066"/>
            <a:chOff x="3048000" y="2349284"/>
            <a:chExt cx="228600" cy="70066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3048000" y="2419350"/>
              <a:ext cx="2286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3048000" y="2349284"/>
              <a:ext cx="0" cy="700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3276600" y="2349284"/>
              <a:ext cx="0" cy="700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993900" y="1403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up to 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08150" y="2373049"/>
            <a:ext cx="228600" cy="70066"/>
            <a:chOff x="3048000" y="2349284"/>
            <a:chExt cx="228600" cy="70066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3048000" y="2419350"/>
              <a:ext cx="2286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3048000" y="2349284"/>
              <a:ext cx="0" cy="700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3276600" y="2349284"/>
              <a:ext cx="0" cy="700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1905000" y="231723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up to root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530755"/>
            <a:ext cx="4101086" cy="81053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6376201" y="1971130"/>
            <a:ext cx="729993" cy="31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362" y="4102751"/>
            <a:ext cx="4019849" cy="73991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2257" y="26917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paths are useful on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1868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/>
      <p:bldP spid="35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Style (Later This Course)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3838574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&lt;style&gt; goes in the &lt;head&gt;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have multiple &lt;style&gt; tags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Controls presentation of various elements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66751"/>
            <a:ext cx="3200400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#d2b48c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2px dotted black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10%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h2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#C0227B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	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Our Items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Pencil, $0.25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 have Ticonderoga pencils!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...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890587"/>
            <a:ext cx="2724150" cy="2724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H="1">
            <a:off x="533400" y="1428750"/>
            <a:ext cx="45720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3101109" y="1394691"/>
            <a:ext cx="1470891" cy="23495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3004127" y="1686296"/>
            <a:ext cx="1686626" cy="1313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2135909" y="1947141"/>
            <a:ext cx="2423391" cy="55475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666751"/>
            <a:ext cx="2895600" cy="53339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" y="2501901"/>
            <a:ext cx="3063240" cy="227377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533400" y="1428750"/>
            <a:ext cx="0" cy="14890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3400" y="2917825"/>
            <a:ext cx="228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2567709" y="2277341"/>
            <a:ext cx="2194791" cy="74208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563751" y="2276070"/>
            <a:ext cx="2198749" cy="4127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1525"/>
            <a:ext cx="3560276" cy="29718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676400" y="1714500"/>
            <a:ext cx="533399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38" y="1087536"/>
            <a:ext cx="4672043" cy="37265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644" y="1671818"/>
            <a:ext cx="2828571" cy="2885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695" y="946595"/>
            <a:ext cx="5102406" cy="4008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28750" y="1366838"/>
            <a:ext cx="714375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67250" y="1181100"/>
            <a:ext cx="241935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86325" y="3981450"/>
            <a:ext cx="885825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57151"/>
            <a:ext cx="4191000" cy="609600"/>
          </a:xfrm>
        </p:spPr>
        <p:txBody>
          <a:bodyPr/>
          <a:lstStyle/>
          <a:p>
            <a:r>
              <a:rPr lang="en-US" dirty="0"/>
              <a:t>Finding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277"/>
            <a:ext cx="3957105" cy="218414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33628"/>
            <a:ext cx="6705600" cy="256850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166404" y="3790950"/>
            <a:ext cx="423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Images on the web may not be free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permission before you use an image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76800" y="1733550"/>
            <a:ext cx="22860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Editing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6751"/>
            <a:ext cx="3569924" cy="16476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2" y="1148015"/>
            <a:ext cx="3636714" cy="14237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596232"/>
            <a:ext cx="6041832" cy="31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https://www.w3schools.com/tags/tag_a.asp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https://www.w3schools.com/html/html_images.asp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https://www.w3schools.com/tags/tag_img.asp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30454"/>
            <a:ext cx="4876800" cy="15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Editing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839200" cy="4343400"/>
          </a:xfrm>
        </p:spPr>
        <p:txBody>
          <a:bodyPr/>
          <a:lstStyle/>
          <a:p>
            <a:r>
              <a:rPr lang="en-US" sz="3200" dirty="0"/>
              <a:t>Paint</a:t>
            </a:r>
          </a:p>
          <a:p>
            <a:r>
              <a:rPr lang="en-US" sz="3200" dirty="0"/>
              <a:t>Photoshop</a:t>
            </a:r>
          </a:p>
          <a:p>
            <a:r>
              <a:rPr lang="en-US" sz="3200" dirty="0" err="1"/>
              <a:t>Snagit</a:t>
            </a:r>
            <a:r>
              <a:rPr lang="en-US" sz="3200" dirty="0"/>
              <a:t> </a:t>
            </a:r>
          </a:p>
          <a:p>
            <a:r>
              <a:rPr lang="en-US" sz="3200" dirty="0"/>
              <a:t>(Camtasia)</a:t>
            </a:r>
          </a:p>
          <a:p>
            <a:r>
              <a:rPr lang="en-US" sz="3200" dirty="0"/>
              <a:t>Word Art</a:t>
            </a:r>
          </a:p>
          <a:p>
            <a:r>
              <a:rPr lang="en-US" sz="3200" dirty="0"/>
              <a:t>Open Office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900906"/>
            <a:ext cx="5901030" cy="38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787908"/>
            <a:ext cx="3048000" cy="32095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562600" cy="3124200"/>
          </a:xfrm>
        </p:spPr>
        <p:txBody>
          <a:bodyPr/>
          <a:lstStyle/>
          <a:p>
            <a:r>
              <a:rPr lang="en-US" dirty="0"/>
              <a:t>Implement the Rusty Ruler example files.</a:t>
            </a:r>
          </a:p>
          <a:p>
            <a:r>
              <a:rPr lang="en-US" dirty="0"/>
              <a:t>Add an “Inventory” page that shows how many of each item are in stock.</a:t>
            </a:r>
          </a:p>
          <a:p>
            <a:r>
              <a:rPr lang="en-US" dirty="0"/>
              <a:t>How could you implement the stock count as images instead of text?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2: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Going Further with 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Hypertext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4191000" cy="609600"/>
          </a:xfrm>
        </p:spPr>
        <p:txBody>
          <a:bodyPr/>
          <a:lstStyle/>
          <a:p>
            <a:r>
              <a:rPr lang="en-US" dirty="0"/>
              <a:t>The Rusty Ruler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819150"/>
            <a:ext cx="3023497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7" y="285750"/>
            <a:ext cx="2889362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555879"/>
            <a:ext cx="2038216" cy="2149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2072409" y="819150"/>
            <a:ext cx="3724111" cy="206292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2819400" y="3034470"/>
            <a:ext cx="685800" cy="22308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023613" y="2725254"/>
            <a:ext cx="1009563" cy="232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58037" y="484311"/>
            <a:ext cx="1009563" cy="232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08027" y="1032952"/>
            <a:ext cx="1009563" cy="232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0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3657600" cy="609600"/>
          </a:xfrm>
        </p:spPr>
        <p:txBody>
          <a:bodyPr/>
          <a:lstStyle/>
          <a:p>
            <a:r>
              <a:rPr lang="en-US" dirty="0"/>
              <a:t>The Rusty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1550"/>
            <a:ext cx="2835166" cy="297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21" y="3508369"/>
            <a:ext cx="533333" cy="1428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864" y="4270971"/>
            <a:ext cx="514286" cy="1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914" y="4084438"/>
            <a:ext cx="514286" cy="6666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923" y="2917155"/>
            <a:ext cx="552381" cy="5238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023" y="4024448"/>
            <a:ext cx="866667" cy="8190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535" y="3828290"/>
            <a:ext cx="1285714" cy="10380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813043" y="2548757"/>
            <a:ext cx="1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notebook.jpg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8217" y="3716973"/>
            <a:ext cx="12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paper.jpg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0088" y="390163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pen.jpg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3857" y="313156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pencil.jpg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866" y="366131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sundial.jpg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0807" y="342098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store.jpg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3067" y="627295"/>
            <a:ext cx="1841579" cy="100697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169" y="854249"/>
            <a:ext cx="2357274" cy="15053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603" y="2103909"/>
            <a:ext cx="1780201" cy="10086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4015258" y="2727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store.html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22353" y="176405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info.html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0320" y="4631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items.html</a:t>
            </a:r>
          </a:p>
        </p:txBody>
      </p:sp>
    </p:spTree>
    <p:extLst>
      <p:ext uri="{BB962C8B-B14F-4D97-AF65-F5344CB8AC3E}">
        <p14:creationId xmlns:p14="http://schemas.microsoft.com/office/powerpoint/2010/main" val="36832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38150"/>
            <a:ext cx="8001000" cy="443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 to 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"store.jpg"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Did your pencil break? Are you out of paper? Visit our friendly in-school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store for all of your school supply needs. We have many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"items.html"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quality items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at reasonable prices.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 Information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 are located conveniently next to the biology lab. Check out our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"info.html"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detailed information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for store hours.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876550"/>
            <a:ext cx="304800" cy="13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0800" y="287655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86200" y="2854324"/>
            <a:ext cx="45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43000" y="2828924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5650" y="3783927"/>
            <a:ext cx="1905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600" y="3783927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1917028"/>
            <a:ext cx="1905000" cy="426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2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4705350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633111"/>
            <a:ext cx="73152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"items.html"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 page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a&gt;</a:t>
            </a:r>
          </a:p>
          <a:p>
            <a:pPr>
              <a:lnSpc>
                <a:spcPct val="107000"/>
              </a:lnSpc>
            </a:pPr>
            <a:endParaRPr lang="en-US" sz="2000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"store.jpg"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any kind of resource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a&gt;</a:t>
            </a:r>
          </a:p>
          <a:p>
            <a:pPr>
              <a:lnSpc>
                <a:spcPct val="107000"/>
              </a:lnSpc>
            </a:pPr>
            <a:endParaRPr lang="en-US" sz="2000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"http://google.com"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external links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a&gt;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05150"/>
            <a:ext cx="2219048" cy="1171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952750"/>
            <a:ext cx="2828571" cy="16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712" y="2372049"/>
            <a:ext cx="3153040" cy="2472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295400" y="1263587"/>
            <a:ext cx="1828800" cy="426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819400" y="1581150"/>
            <a:ext cx="3657600" cy="1219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8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98" y="3467574"/>
            <a:ext cx="4619048" cy="12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</a:t>
            </a:r>
            <a:r>
              <a:rPr lang="en-US" dirty="0" err="1"/>
              <a:t>img</a:t>
            </a:r>
            <a:r>
              <a:rPr lang="en-US" dirty="0"/>
              <a:t>&gt;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66751"/>
            <a:ext cx="7315200" cy="259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"store.jpg"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2000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"blah.jpg"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"store.jpg"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"80"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"store.jpg"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"40"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"blah.jpg"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alt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"BLAH"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"80"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"store.html"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"80"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2296" y="4208872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09900" y="3882099"/>
            <a:ext cx="1678832" cy="90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88731" y="3467457"/>
            <a:ext cx="1235414" cy="1237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22118" y="3441878"/>
            <a:ext cx="1302696" cy="1237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9213" y="668778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"blah.jpg"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alt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"BLAH" </a:t>
            </a:r>
            <a:r>
              <a:rPr lang="en-US" sz="20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"80"</a:t>
            </a:r>
            <a:r>
              <a:rPr lang="en-US" sz="2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080642"/>
            <a:ext cx="75648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name="value" – no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attributes with one or more spaces or newlines.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only use the attributes the browser expects for the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to HTML5: many attributes are deprecated (moved to CSS)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to HTML5: there are new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to HTML5: you can add your own “data-</a:t>
            </a:r>
            <a:r>
              <a:rPr lang="en-US" sz="2400" dirty="0" err="1"/>
              <a:t>blahblah</a:t>
            </a:r>
            <a:r>
              <a:rPr lang="en-US" sz="2400" dirty="0"/>
              <a:t>” attributes as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the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7699</TotalTime>
  <Words>1246</Words>
  <Application>Microsoft Office PowerPoint</Application>
  <PresentationFormat>On-screen Show (16:9)</PresentationFormat>
  <Paragraphs>257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Links and Images</vt:lpstr>
      <vt:lpstr>See Also</vt:lpstr>
      <vt:lpstr>In the Book</vt:lpstr>
      <vt:lpstr>The Rusty Ruler</vt:lpstr>
      <vt:lpstr>The Rusty Files</vt:lpstr>
      <vt:lpstr>Anchors</vt:lpstr>
      <vt:lpstr>Anchors</vt:lpstr>
      <vt:lpstr>The &lt;img&gt; tag</vt:lpstr>
      <vt:lpstr>Attributes</vt:lpstr>
      <vt:lpstr>Developer Tools</vt:lpstr>
      <vt:lpstr>Amazon Layout</vt:lpstr>
      <vt:lpstr>Organizing</vt:lpstr>
      <vt:lpstr>Broken Paths</vt:lpstr>
      <vt:lpstr>Broken Paths</vt:lpstr>
      <vt:lpstr>Paths</vt:lpstr>
      <vt:lpstr>About Style (Later This Course)</vt:lpstr>
      <vt:lpstr>Finding Images</vt:lpstr>
      <vt:lpstr>Finding Images</vt:lpstr>
      <vt:lpstr>Editing Images</vt:lpstr>
      <vt:lpstr>Editing Images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313</cp:revision>
  <cp:lastPrinted>2015-07-06T21:44:19Z</cp:lastPrinted>
  <dcterms:created xsi:type="dcterms:W3CDTF">2015-07-04T21:12:26Z</dcterms:created>
  <dcterms:modified xsi:type="dcterms:W3CDTF">2017-05-06T15:13:05Z</dcterms:modified>
</cp:coreProperties>
</file>